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365" r:id="rId2"/>
    <p:sldId id="366" r:id="rId3"/>
    <p:sldId id="367" r:id="rId4"/>
    <p:sldId id="371" r:id="rId5"/>
    <p:sldId id="374" r:id="rId6"/>
    <p:sldId id="391" r:id="rId7"/>
    <p:sldId id="377" r:id="rId8"/>
    <p:sldId id="392" r:id="rId9"/>
    <p:sldId id="383" r:id="rId10"/>
    <p:sldId id="380" r:id="rId11"/>
    <p:sldId id="379" r:id="rId12"/>
    <p:sldId id="381" r:id="rId13"/>
    <p:sldId id="385" r:id="rId14"/>
    <p:sldId id="389" r:id="rId15"/>
    <p:sldId id="386" r:id="rId16"/>
    <p:sldId id="393" r:id="rId17"/>
    <p:sldId id="390" r:id="rId18"/>
    <p:sldId id="395" r:id="rId19"/>
    <p:sldId id="396" r:id="rId20"/>
    <p:sldId id="3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F2E2D2"/>
    <a:srgbClr val="C7D4CB"/>
    <a:srgbClr val="318295"/>
    <a:srgbClr val="627981"/>
    <a:srgbClr val="386546"/>
    <a:srgbClr val="314C57"/>
    <a:srgbClr val="F3EDE7"/>
    <a:srgbClr val="CCA49C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2486" autoAdjust="0"/>
  </p:normalViewPr>
  <p:slideViewPr>
    <p:cSldViewPr snapToGrid="0">
      <p:cViewPr varScale="1">
        <p:scale>
          <a:sx n="107" d="100"/>
          <a:sy n="107" d="100"/>
        </p:scale>
        <p:origin x="16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725841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Identifying Types of Sources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13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Secondary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011935" y="1484598"/>
            <a:ext cx="5120131" cy="3840876"/>
            <a:chOff x="2011928" y="1411026"/>
            <a:chExt cx="5120131" cy="3840876"/>
          </a:xfrm>
          <a:solidFill>
            <a:srgbClr val="5A7E83"/>
          </a:solidFill>
        </p:grpSpPr>
        <p:sp>
          <p:nvSpPr>
            <p:cNvPr id="20" name="Rounded Rectangle 19"/>
            <p:cNvSpPr/>
            <p:nvPr/>
          </p:nvSpPr>
          <p:spPr>
            <a:xfrm>
              <a:off x="2011928" y="1411026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Research papers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011929" y="2402954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Websites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011929" y="3394882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Film documentaries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011928" y="4386810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News articles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348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Secondary</a:t>
              </a:r>
              <a:endParaRPr lang="en-US" sz="24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1308141" y="1839310"/>
            <a:ext cx="6527718" cy="11396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5A7E83"/>
                </a:solidFill>
              </a:rPr>
              <a:t>Newspaper article about a proposed piece of legislation</a:t>
            </a:r>
          </a:p>
        </p:txBody>
      </p:sp>
    </p:spTree>
    <p:extLst>
      <p:ext uri="{BB962C8B-B14F-4D97-AF65-F5344CB8AC3E}">
        <p14:creationId xmlns:p14="http://schemas.microsoft.com/office/powerpoint/2010/main" val="641032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Secondary</a:t>
              </a:r>
              <a:endParaRPr lang="en-US" sz="24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1308141" y="1839310"/>
            <a:ext cx="6527718" cy="11396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5A7E83"/>
                </a:solidFill>
              </a:rPr>
              <a:t>Newspaper article about a proposed piece of legislation</a:t>
            </a:r>
          </a:p>
        </p:txBody>
      </p:sp>
      <p:sp>
        <p:nvSpPr>
          <p:cNvPr id="3" name="Curved Left Arrow 2"/>
          <p:cNvSpPr/>
          <p:nvPr/>
        </p:nvSpPr>
        <p:spPr>
          <a:xfrm>
            <a:off x="7598979" y="2326370"/>
            <a:ext cx="693685" cy="1688582"/>
          </a:xfrm>
          <a:prstGeom prst="curvedLeftArrow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731182" y="3411518"/>
            <a:ext cx="5681635" cy="865092"/>
          </a:xfrm>
          <a:prstGeom prst="roundRect">
            <a:avLst/>
          </a:prstGeom>
          <a:solidFill>
            <a:srgbClr val="314C57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Original piece of legislation</a:t>
            </a:r>
          </a:p>
        </p:txBody>
      </p:sp>
    </p:spTree>
    <p:extLst>
      <p:ext uri="{BB962C8B-B14F-4D97-AF65-F5344CB8AC3E}">
        <p14:creationId xmlns:p14="http://schemas.microsoft.com/office/powerpoint/2010/main" val="3152926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Secondary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749984" y="1935331"/>
            <a:ext cx="3644032" cy="2633795"/>
            <a:chOff x="357183" y="1685763"/>
            <a:chExt cx="4169135" cy="5851123"/>
          </a:xfrm>
          <a:solidFill>
            <a:srgbClr val="5A7E83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3"/>
              <a:ext cx="4169134" cy="2581437"/>
              <a:chOff x="238650" y="1612191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189429" y="2327981"/>
                <a:ext cx="2253946" cy="10256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Authorship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357183" y="4955449"/>
              <a:ext cx="4169134" cy="2581437"/>
              <a:chOff x="-4021842" y="4881877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-4021842" y="4881877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-3164683" y="5526673"/>
                <a:ext cx="2455790" cy="10256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Credibility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08275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Popular and Scholarly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029845" y="1959030"/>
            <a:ext cx="7073630" cy="2581437"/>
            <a:chOff x="357184" y="1685763"/>
            <a:chExt cx="8429629" cy="2581437"/>
          </a:xfrm>
          <a:solidFill>
            <a:srgbClr val="5A7E83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3"/>
              <a:ext cx="4169134" cy="2581437"/>
              <a:chOff x="238650" y="1612191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840708" y="2538032"/>
                <a:ext cx="2965018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Expertise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617679" y="1685763"/>
              <a:ext cx="4169134" cy="2581437"/>
              <a:chOff x="238654" y="1612191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238654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847162" y="2538032"/>
                <a:ext cx="3056059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Audience</a:t>
                </a:r>
              </a:p>
            </p:txBody>
          </p:sp>
        </p:grpSp>
        <p:sp>
          <p:nvSpPr>
            <p:cNvPr id="27" name="Oval 26"/>
            <p:cNvSpPr/>
            <p:nvPr/>
          </p:nvSpPr>
          <p:spPr>
            <a:xfrm>
              <a:off x="4132381" y="255264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+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776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Popular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029845" y="2001070"/>
            <a:ext cx="7073630" cy="2581437"/>
            <a:chOff x="357184" y="1685763"/>
            <a:chExt cx="8429629" cy="2581437"/>
          </a:xfrm>
          <a:solidFill>
            <a:srgbClr val="F2E2D2"/>
          </a:solidFill>
        </p:grpSpPr>
        <p:sp>
          <p:nvSpPr>
            <p:cNvPr id="25" name="Rectangle 24"/>
            <p:cNvSpPr/>
            <p:nvPr/>
          </p:nvSpPr>
          <p:spPr>
            <a:xfrm>
              <a:off x="357184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17679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132381" y="255264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535055" y="2989971"/>
            <a:ext cx="2488062" cy="523220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not an expert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10202" y="2989971"/>
            <a:ext cx="2488062" cy="523220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general public</a:t>
            </a:r>
          </a:p>
        </p:txBody>
      </p:sp>
    </p:spTree>
    <p:extLst>
      <p:ext uri="{BB962C8B-B14F-4D97-AF65-F5344CB8AC3E}">
        <p14:creationId xmlns:p14="http://schemas.microsoft.com/office/powerpoint/2010/main" val="3777991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81467" y="1539388"/>
            <a:ext cx="6581066" cy="3744258"/>
            <a:chOff x="1059955" y="1558056"/>
            <a:chExt cx="7024088" cy="3744258"/>
          </a:xfrm>
        </p:grpSpPr>
        <p:grpSp>
          <p:nvGrpSpPr>
            <p:cNvPr id="6" name="Group 5"/>
            <p:cNvGrpSpPr/>
            <p:nvPr/>
          </p:nvGrpSpPr>
          <p:grpSpPr>
            <a:xfrm>
              <a:off x="1059956" y="1558056"/>
              <a:ext cx="7024087" cy="865092"/>
              <a:chOff x="1048846" y="3609111"/>
              <a:chExt cx="7046305" cy="865092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Book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3701407" y="3833163"/>
                <a:ext cx="3647282" cy="416987"/>
              </a:xfrm>
              <a:prstGeom prst="roundRect">
                <a:avLst/>
              </a:prstGeom>
              <a:solidFill>
                <a:srgbClr val="F2E2D2"/>
              </a:solidFill>
              <a:ln w="28575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tx1"/>
                    </a:solidFill>
                  </a:rPr>
                  <a:t>The Blindside </a:t>
                </a:r>
                <a:r>
                  <a:rPr lang="en-US" dirty="0">
                    <a:solidFill>
                      <a:schemeClr val="tx1"/>
                    </a:solidFill>
                  </a:rPr>
                  <a:t>by Michael Lewis</a:t>
                </a:r>
                <a:endParaRPr lang="en-US" i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059956" y="2517778"/>
              <a:ext cx="7024087" cy="865092"/>
              <a:chOff x="1048846" y="3609111"/>
              <a:chExt cx="7046305" cy="865092"/>
            </a:xfrm>
          </p:grpSpPr>
          <p:sp>
            <p:nvSpPr>
              <p:cNvPr id="25" name="Rounded Rectangle 24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Magazine</a:t>
                </a: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3701407" y="3828243"/>
                <a:ext cx="3647282" cy="416987"/>
              </a:xfrm>
              <a:prstGeom prst="roundRect">
                <a:avLst/>
              </a:prstGeom>
              <a:solidFill>
                <a:srgbClr val="F2E2D2"/>
              </a:solidFill>
              <a:ln w="28575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tx1"/>
                    </a:solidFill>
                  </a:rPr>
                  <a:t>Newsweek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1059956" y="3477500"/>
              <a:ext cx="7024087" cy="865092"/>
              <a:chOff x="1048846" y="3609111"/>
              <a:chExt cx="7046305" cy="865092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Movie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3701408" y="3833163"/>
                <a:ext cx="3647281" cy="416987"/>
              </a:xfrm>
              <a:prstGeom prst="roundRect">
                <a:avLst/>
              </a:prstGeom>
              <a:solidFill>
                <a:srgbClr val="F2E2D2"/>
              </a:solidFill>
              <a:ln w="28575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tx1"/>
                    </a:solidFill>
                  </a:rPr>
                  <a:t>Mary Poppins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059955" y="4437222"/>
              <a:ext cx="7024087" cy="865092"/>
              <a:chOff x="1048846" y="3609111"/>
              <a:chExt cx="7046305" cy="865092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Website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3708067" y="3833163"/>
                <a:ext cx="3647280" cy="416987"/>
              </a:xfrm>
              <a:prstGeom prst="roundRect">
                <a:avLst/>
              </a:prstGeom>
              <a:solidFill>
                <a:srgbClr val="F2E2D2"/>
              </a:solidFill>
              <a:ln w="28575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 err="1">
                    <a:solidFill>
                      <a:schemeClr val="tx1"/>
                    </a:solidFill>
                  </a:rPr>
                  <a:t>Buzzfeed</a:t>
                </a:r>
                <a:endParaRPr lang="en-US" i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</a:t>
            </a:r>
          </a:p>
        </p:txBody>
      </p:sp>
    </p:spTree>
    <p:extLst>
      <p:ext uri="{BB962C8B-B14F-4D97-AF65-F5344CB8AC3E}">
        <p14:creationId xmlns:p14="http://schemas.microsoft.com/office/powerpoint/2010/main" val="739971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Scholarly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029845" y="2001070"/>
            <a:ext cx="7073630" cy="2581437"/>
            <a:chOff x="357184" y="1685763"/>
            <a:chExt cx="8429629" cy="2581437"/>
          </a:xfrm>
          <a:solidFill>
            <a:srgbClr val="C7D4CB"/>
          </a:solidFill>
        </p:grpSpPr>
        <p:sp>
          <p:nvSpPr>
            <p:cNvPr id="25" name="Rectangle 24"/>
            <p:cNvSpPr/>
            <p:nvPr/>
          </p:nvSpPr>
          <p:spPr>
            <a:xfrm>
              <a:off x="357184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17679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132381" y="257366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535055" y="2989971"/>
            <a:ext cx="2488062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expert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10202" y="2989971"/>
            <a:ext cx="2488062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other experts</a:t>
            </a:r>
          </a:p>
        </p:txBody>
      </p:sp>
    </p:spTree>
    <p:extLst>
      <p:ext uri="{BB962C8B-B14F-4D97-AF65-F5344CB8AC3E}">
        <p14:creationId xmlns:p14="http://schemas.microsoft.com/office/powerpoint/2010/main" val="519934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Scholarly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040" y="1498818"/>
            <a:ext cx="2931919" cy="378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98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Two Ways to Categorize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542923" y="1906299"/>
            <a:ext cx="8058154" cy="3010436"/>
            <a:chOff x="542922" y="1904080"/>
            <a:chExt cx="8058154" cy="3010436"/>
          </a:xfrm>
        </p:grpSpPr>
        <p:grpSp>
          <p:nvGrpSpPr>
            <p:cNvPr id="10" name="Group 9"/>
            <p:cNvGrpSpPr/>
            <p:nvPr/>
          </p:nvGrpSpPr>
          <p:grpSpPr>
            <a:xfrm>
              <a:off x="542922" y="1904080"/>
              <a:ext cx="8058154" cy="1482424"/>
              <a:chOff x="542922" y="1875188"/>
              <a:chExt cx="8058154" cy="693935"/>
            </a:xfrm>
            <a:solidFill>
              <a:srgbClr val="5A7E83"/>
            </a:solidFill>
          </p:grpSpPr>
          <p:sp>
            <p:nvSpPr>
              <p:cNvPr id="15" name="Rectangle 14"/>
              <p:cNvSpPr/>
              <p:nvPr/>
            </p:nvSpPr>
            <p:spPr>
              <a:xfrm>
                <a:off x="542922" y="1875188"/>
                <a:ext cx="8058154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33045" y="2092629"/>
                <a:ext cx="7807571" cy="1872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Primary Sources versus Secondary Sources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42922" y="3432092"/>
              <a:ext cx="8058154" cy="1482424"/>
              <a:chOff x="542922" y="1832967"/>
              <a:chExt cx="8058154" cy="693935"/>
            </a:xfrm>
            <a:solidFill>
              <a:srgbClr val="5A7E83"/>
            </a:solidFill>
          </p:grpSpPr>
          <p:sp>
            <p:nvSpPr>
              <p:cNvPr id="13" name="Rectangle 12"/>
              <p:cNvSpPr/>
              <p:nvPr/>
            </p:nvSpPr>
            <p:spPr>
              <a:xfrm>
                <a:off x="542922" y="1832967"/>
                <a:ext cx="8058154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33045" y="2092629"/>
                <a:ext cx="7807571" cy="1872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Popular Sources versus Scholarly Sources</a:t>
                </a: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4142263" y="2983698"/>
              <a:ext cx="789133" cy="813306"/>
            </a:xfrm>
            <a:prstGeom prst="ellipse">
              <a:avLst/>
            </a:prstGeom>
            <a:solidFill>
              <a:srgbClr val="5A7E83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&amp;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848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42922" y="1762400"/>
            <a:ext cx="8058154" cy="3010436"/>
            <a:chOff x="542922" y="1904080"/>
            <a:chExt cx="8058154" cy="3010436"/>
          </a:xfrm>
        </p:grpSpPr>
        <p:grpSp>
          <p:nvGrpSpPr>
            <p:cNvPr id="8" name="Group 7"/>
            <p:cNvGrpSpPr/>
            <p:nvPr/>
          </p:nvGrpSpPr>
          <p:grpSpPr>
            <a:xfrm>
              <a:off x="542922" y="1904080"/>
              <a:ext cx="8058154" cy="1482424"/>
              <a:chOff x="542922" y="1875188"/>
              <a:chExt cx="8058154" cy="693935"/>
            </a:xfrm>
            <a:solidFill>
              <a:srgbClr val="5A7E83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2" y="1875188"/>
                <a:ext cx="8058154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3045" y="2092629"/>
                <a:ext cx="7807571" cy="1872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Primary Sources versus Secondary Sources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42922" y="3432092"/>
              <a:ext cx="8058154" cy="1482424"/>
              <a:chOff x="542922" y="1832967"/>
              <a:chExt cx="8058154" cy="693935"/>
            </a:xfrm>
            <a:solidFill>
              <a:srgbClr val="5A7E83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42922" y="1832967"/>
                <a:ext cx="8058154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33045" y="2092629"/>
                <a:ext cx="7807571" cy="18729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Popular Sources versus Scholarly Sources</a:t>
                </a: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4142263" y="2983698"/>
              <a:ext cx="789133" cy="813306"/>
            </a:xfrm>
            <a:prstGeom prst="ellipse">
              <a:avLst/>
            </a:prstGeom>
            <a:solidFill>
              <a:srgbClr val="5A7E83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&amp;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Two Ways to Categorize Sources</a:t>
            </a:r>
          </a:p>
        </p:txBody>
      </p:sp>
    </p:spTree>
    <p:extLst>
      <p:ext uri="{BB962C8B-B14F-4D97-AF65-F5344CB8AC3E}">
        <p14:creationId xmlns:p14="http://schemas.microsoft.com/office/powerpoint/2010/main" val="4053584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25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Primary and Secondary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856509" y="1773445"/>
            <a:ext cx="7430982" cy="2957568"/>
            <a:chOff x="357184" y="1685763"/>
            <a:chExt cx="8429629" cy="2581437"/>
          </a:xfrm>
          <a:solidFill>
            <a:srgbClr val="314C57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3"/>
              <a:ext cx="4169134" cy="2581437"/>
              <a:chOff x="238650" y="1612191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840708" y="2682537"/>
                <a:ext cx="2965018" cy="3492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Original source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617679" y="1685763"/>
              <a:ext cx="4169134" cy="2581437"/>
              <a:chOff x="238654" y="1612191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238654" y="1612191"/>
                <a:ext cx="4169134" cy="2581437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95191" y="2528649"/>
                <a:ext cx="3056059" cy="617860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Information is not original to source</a:t>
                </a:r>
              </a:p>
            </p:txBody>
          </p:sp>
        </p:grpSp>
        <p:sp>
          <p:nvSpPr>
            <p:cNvPr id="27" name="Oval 26"/>
            <p:cNvSpPr/>
            <p:nvPr/>
          </p:nvSpPr>
          <p:spPr>
            <a:xfrm>
              <a:off x="4124407" y="2602221"/>
              <a:ext cx="895184" cy="70987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vs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628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5330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811139" y="1816829"/>
            <a:ext cx="7521722" cy="3053970"/>
            <a:chOff x="811139" y="1816829"/>
            <a:chExt cx="7521722" cy="3053970"/>
          </a:xfrm>
          <a:solidFill>
            <a:srgbClr val="314C57"/>
          </a:solidFill>
        </p:grpSpPr>
        <p:sp>
          <p:nvSpPr>
            <p:cNvPr id="20" name="Rounded Rectangle 19"/>
            <p:cNvSpPr/>
            <p:nvPr/>
          </p:nvSpPr>
          <p:spPr>
            <a:xfrm>
              <a:off x="811139" y="2911268"/>
              <a:ext cx="3672707" cy="865092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Works of literature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60152" y="2911268"/>
              <a:ext cx="3672707" cy="865092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First-hand accounts</a:t>
              </a: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4660151" y="4005707"/>
              <a:ext cx="3672708" cy="865092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Research findings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11141" y="4005707"/>
              <a:ext cx="3672705" cy="865092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Works of art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811140" y="1816829"/>
              <a:ext cx="7521721" cy="869987"/>
              <a:chOff x="811139" y="1816829"/>
              <a:chExt cx="7521721" cy="869987"/>
            </a:xfrm>
            <a:grpFill/>
          </p:grpSpPr>
          <p:sp>
            <p:nvSpPr>
              <p:cNvPr id="30" name="Rounded Rectangle 29"/>
              <p:cNvSpPr/>
              <p:nvPr/>
            </p:nvSpPr>
            <p:spPr>
              <a:xfrm>
                <a:off x="4660155" y="1816829"/>
                <a:ext cx="3672705" cy="865092"/>
              </a:xfrm>
              <a:prstGeom prst="roundRect">
                <a:avLst/>
              </a:prstGeom>
              <a:grpFill/>
              <a:ln w="381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 Speeches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811139" y="1821724"/>
                <a:ext cx="3672708" cy="865092"/>
              </a:xfrm>
              <a:prstGeom prst="roundRect">
                <a:avLst/>
              </a:prstGeom>
              <a:grpFill/>
              <a:ln w="381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 Original documents</a:t>
                </a:r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</a:t>
            </a:r>
          </a:p>
        </p:txBody>
      </p:sp>
    </p:spTree>
    <p:extLst>
      <p:ext uri="{BB962C8B-B14F-4D97-AF65-F5344CB8AC3E}">
        <p14:creationId xmlns:p14="http://schemas.microsoft.com/office/powerpoint/2010/main" val="340612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059956" y="1558056"/>
            <a:ext cx="7024087" cy="865092"/>
            <a:chOff x="1048846" y="3609111"/>
            <a:chExt cx="7046305" cy="865092"/>
          </a:xfrm>
        </p:grpSpPr>
        <p:sp>
          <p:nvSpPr>
            <p:cNvPr id="20" name="Rounded Rectangle 19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Works of literature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The Giver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59956" y="2517778"/>
            <a:ext cx="7024087" cy="865092"/>
            <a:chOff x="1048846" y="3609111"/>
            <a:chExt cx="7046305" cy="865092"/>
          </a:xfrm>
        </p:grpSpPr>
        <p:sp>
          <p:nvSpPr>
            <p:cNvPr id="25" name="Rounded Rectangle 24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Historical documents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Declaration of Independence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</a:t>
            </a:r>
          </a:p>
        </p:txBody>
      </p:sp>
    </p:spTree>
    <p:extLst>
      <p:ext uri="{BB962C8B-B14F-4D97-AF65-F5344CB8AC3E}">
        <p14:creationId xmlns:p14="http://schemas.microsoft.com/office/powerpoint/2010/main" val="261697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059956" y="1558056"/>
            <a:ext cx="7024087" cy="865092"/>
            <a:chOff x="1048846" y="3609111"/>
            <a:chExt cx="7046305" cy="865092"/>
          </a:xfrm>
        </p:grpSpPr>
        <p:sp>
          <p:nvSpPr>
            <p:cNvPr id="20" name="Rounded Rectangle 19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Works of literature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The Giver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59956" y="2517778"/>
            <a:ext cx="7024087" cy="865092"/>
            <a:chOff x="1048846" y="3609111"/>
            <a:chExt cx="7046305" cy="865092"/>
          </a:xfrm>
        </p:grpSpPr>
        <p:sp>
          <p:nvSpPr>
            <p:cNvPr id="25" name="Rounded Rectangle 24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Historical documents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Declaration of Independence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59956" y="3477500"/>
            <a:ext cx="7024087" cy="865092"/>
            <a:chOff x="1048846" y="3609111"/>
            <a:chExt cx="7046305" cy="865092"/>
          </a:xfrm>
        </p:grpSpPr>
        <p:sp>
          <p:nvSpPr>
            <p:cNvPr id="14" name="Rounded Rectangle 13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First-hand accounts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188037" y="3833163"/>
              <a:ext cx="3647281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Interview on the radio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59955" y="4437222"/>
            <a:ext cx="7024087" cy="865092"/>
            <a:chOff x="1048846" y="3609111"/>
            <a:chExt cx="7046305" cy="865092"/>
          </a:xfrm>
        </p:grpSpPr>
        <p:sp>
          <p:nvSpPr>
            <p:cNvPr id="17" name="Rounded Rectangle 16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Painting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188039" y="3833163"/>
              <a:ext cx="3647280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The </a:t>
              </a:r>
              <a:r>
                <a:rPr lang="en-US" i="1" dirty="0"/>
                <a:t>Mona Lisa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</a:t>
            </a:r>
          </a:p>
        </p:txBody>
      </p:sp>
    </p:spTree>
    <p:extLst>
      <p:ext uri="{BB962C8B-B14F-4D97-AF65-F5344CB8AC3E}">
        <p14:creationId xmlns:p14="http://schemas.microsoft.com/office/powerpoint/2010/main" val="315807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90345" y="1965739"/>
            <a:ext cx="3044635" cy="2581437"/>
            <a:chOff x="651426" y="2007779"/>
            <a:chExt cx="3044635" cy="2581437"/>
          </a:xfrm>
        </p:grpSpPr>
        <p:grpSp>
          <p:nvGrpSpPr>
            <p:cNvPr id="6" name="Group 5"/>
            <p:cNvGrpSpPr/>
            <p:nvPr/>
          </p:nvGrpSpPr>
          <p:grpSpPr>
            <a:xfrm>
              <a:off x="651426" y="2007779"/>
              <a:ext cx="3044635" cy="2581437"/>
              <a:chOff x="516920" y="1612191"/>
              <a:chExt cx="2879368" cy="2581437"/>
            </a:xfrm>
            <a:solidFill>
              <a:srgbClr val="F3EDE7"/>
            </a:solidFill>
          </p:grpSpPr>
          <p:sp>
            <p:nvSpPr>
              <p:cNvPr id="16" name="Rectangle 15"/>
              <p:cNvSpPr/>
              <p:nvPr/>
            </p:nvSpPr>
            <p:spPr>
              <a:xfrm>
                <a:off x="516920" y="1612191"/>
                <a:ext cx="2879368" cy="2581437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932389" y="2137921"/>
                <a:ext cx="2048427" cy="461665"/>
              </a:xfrm>
              <a:prstGeom prst="rect">
                <a:avLst/>
              </a:prstGeom>
              <a:solidFill>
                <a:srgbClr val="314C57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Primary</a:t>
                </a:r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1258210" y="3194940"/>
              <a:ext cx="1831063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314C57"/>
                  </a:solidFill>
                </a:rPr>
                <a:t>Original source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</p:spTree>
    <p:extLst>
      <p:ext uri="{BB962C8B-B14F-4D97-AF65-F5344CB8AC3E}">
        <p14:creationId xmlns:p14="http://schemas.microsoft.com/office/powerpoint/2010/main" val="1562366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90345" y="1965739"/>
            <a:ext cx="7563310" cy="2581437"/>
            <a:chOff x="651426" y="2007779"/>
            <a:chExt cx="7563310" cy="2581437"/>
          </a:xfrm>
        </p:grpSpPr>
        <p:grpSp>
          <p:nvGrpSpPr>
            <p:cNvPr id="10" name="Group 9"/>
            <p:cNvGrpSpPr/>
            <p:nvPr/>
          </p:nvGrpSpPr>
          <p:grpSpPr>
            <a:xfrm>
              <a:off x="651426" y="2007779"/>
              <a:ext cx="7563310" cy="2581437"/>
              <a:chOff x="635454" y="1685763"/>
              <a:chExt cx="7152762" cy="2581437"/>
            </a:xfrm>
            <a:solidFill>
              <a:srgbClr val="F3EDE7"/>
            </a:solidFill>
          </p:grpSpPr>
          <p:grpSp>
            <p:nvGrpSpPr>
              <p:cNvPr id="6" name="Group 5"/>
              <p:cNvGrpSpPr/>
              <p:nvPr/>
            </p:nvGrpSpPr>
            <p:grpSpPr>
              <a:xfrm>
                <a:off x="635454" y="1685763"/>
                <a:ext cx="2879368" cy="2581437"/>
                <a:chOff x="516920" y="1612191"/>
                <a:chExt cx="2879368" cy="2581437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516920" y="1612191"/>
                  <a:ext cx="2879368" cy="258143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932389" y="2137921"/>
                  <a:ext cx="2048427" cy="461665"/>
                </a:xfrm>
                <a:prstGeom prst="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Primary</a:t>
                  </a: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3619082" y="1685763"/>
                <a:ext cx="4169134" cy="2581437"/>
                <a:chOff x="-759943" y="1612191"/>
                <a:chExt cx="4169134" cy="2581437"/>
              </a:xfrm>
              <a:grpFill/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-759943" y="1612191"/>
                  <a:ext cx="4169134" cy="2581437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-203406" y="2137921"/>
                  <a:ext cx="3056059" cy="461665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Secondary</a:t>
                  </a:r>
                </a:p>
              </p:txBody>
            </p:sp>
          </p:grpSp>
        </p:grpSp>
        <p:sp>
          <p:nvSpPr>
            <p:cNvPr id="15" name="Rounded Rectangle 14"/>
            <p:cNvSpPr/>
            <p:nvPr/>
          </p:nvSpPr>
          <p:spPr>
            <a:xfrm>
              <a:off x="1258210" y="3194940"/>
              <a:ext cx="1831063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314C57"/>
                  </a:solidFill>
                </a:rPr>
                <a:t>Original source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380187" y="3194940"/>
              <a:ext cx="3260668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5A7E83"/>
                  </a:solidFill>
                </a:rPr>
                <a:t>Reference original source</a:t>
              </a:r>
              <a:endParaRPr lang="en-US" sz="2000" i="1" dirty="0">
                <a:solidFill>
                  <a:srgbClr val="5A7E83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sp>
        <p:nvSpPr>
          <p:cNvPr id="21" name="Right Arrow 20"/>
          <p:cNvSpPr/>
          <p:nvPr/>
        </p:nvSpPr>
        <p:spPr>
          <a:xfrm rot="10800000">
            <a:off x="3416724" y="3368236"/>
            <a:ext cx="836503" cy="346568"/>
          </a:xfrm>
          <a:prstGeom prst="rightArrow">
            <a:avLst>
              <a:gd name="adj1" fmla="val 34626"/>
              <a:gd name="adj2" fmla="val 77294"/>
            </a:avLst>
          </a:prstGeom>
          <a:solidFill>
            <a:schemeClr val="bg1"/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7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90345" y="1965739"/>
            <a:ext cx="7563310" cy="2581437"/>
            <a:chOff x="651426" y="2007779"/>
            <a:chExt cx="7563310" cy="2581437"/>
          </a:xfrm>
        </p:grpSpPr>
        <p:grpSp>
          <p:nvGrpSpPr>
            <p:cNvPr id="10" name="Group 9"/>
            <p:cNvGrpSpPr/>
            <p:nvPr/>
          </p:nvGrpSpPr>
          <p:grpSpPr>
            <a:xfrm>
              <a:off x="651426" y="2007779"/>
              <a:ext cx="7563310" cy="2581437"/>
              <a:chOff x="635454" y="1685763"/>
              <a:chExt cx="7152762" cy="2581437"/>
            </a:xfrm>
            <a:solidFill>
              <a:srgbClr val="F3EDE7"/>
            </a:solidFill>
          </p:grpSpPr>
          <p:grpSp>
            <p:nvGrpSpPr>
              <p:cNvPr id="6" name="Group 5"/>
              <p:cNvGrpSpPr/>
              <p:nvPr/>
            </p:nvGrpSpPr>
            <p:grpSpPr>
              <a:xfrm>
                <a:off x="635454" y="1685763"/>
                <a:ext cx="2879368" cy="2581437"/>
                <a:chOff x="516920" y="1612191"/>
                <a:chExt cx="2879368" cy="2581437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516920" y="1612191"/>
                  <a:ext cx="2879368" cy="258143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932389" y="2137921"/>
                  <a:ext cx="2048427" cy="461665"/>
                </a:xfrm>
                <a:prstGeom prst="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Primary</a:t>
                  </a: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3619082" y="1685763"/>
                <a:ext cx="4169134" cy="2581437"/>
                <a:chOff x="-759943" y="1612191"/>
                <a:chExt cx="4169134" cy="2581437"/>
              </a:xfrm>
              <a:grpFill/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-759943" y="1612191"/>
                  <a:ext cx="4169134" cy="2581437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-203406" y="2137921"/>
                  <a:ext cx="3056059" cy="461665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Secondary</a:t>
                  </a:r>
                </a:p>
              </p:txBody>
            </p:sp>
          </p:grpSp>
        </p:grpSp>
        <p:sp>
          <p:nvSpPr>
            <p:cNvPr id="15" name="Rounded Rectangle 14"/>
            <p:cNvSpPr/>
            <p:nvPr/>
          </p:nvSpPr>
          <p:spPr>
            <a:xfrm>
              <a:off x="1258210" y="3194940"/>
              <a:ext cx="1831063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srgbClr val="314C57"/>
                  </a:solidFill>
                </a:rPr>
                <a:t>The Giver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380187" y="3194940"/>
              <a:ext cx="3260668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5A7E83"/>
                  </a:solidFill>
                </a:rPr>
                <a:t>An essay that analyzes imagery in </a:t>
              </a:r>
              <a:r>
                <a:rPr lang="en-US" sz="2000" i="1" dirty="0">
                  <a:solidFill>
                    <a:srgbClr val="5A7E83"/>
                  </a:solidFill>
                </a:rPr>
                <a:t>The Giver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sp>
        <p:nvSpPr>
          <p:cNvPr id="8" name="Right Arrow 7"/>
          <p:cNvSpPr/>
          <p:nvPr/>
        </p:nvSpPr>
        <p:spPr>
          <a:xfrm rot="10800000">
            <a:off x="3416724" y="3368236"/>
            <a:ext cx="836503" cy="346568"/>
          </a:xfrm>
          <a:prstGeom prst="rightArrow">
            <a:avLst>
              <a:gd name="adj1" fmla="val 34626"/>
              <a:gd name="adj2" fmla="val 77294"/>
            </a:avLst>
          </a:prstGeom>
          <a:solidFill>
            <a:schemeClr val="bg1"/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9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9623</TotalTime>
  <Words>237</Words>
  <Application>Microsoft Office PowerPoint</Application>
  <PresentationFormat>On-screen Show (4:3)</PresentationFormat>
  <Paragraphs>102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194</cp:revision>
  <dcterms:created xsi:type="dcterms:W3CDTF">2014-11-06T15:36:04Z</dcterms:created>
  <dcterms:modified xsi:type="dcterms:W3CDTF">2018-05-04T20:32:17Z</dcterms:modified>
</cp:coreProperties>
</file>